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93" r:id="rId3"/>
    <p:sldId id="259" r:id="rId4"/>
    <p:sldId id="296" r:id="rId5"/>
    <p:sldId id="257" r:id="rId6"/>
    <p:sldId id="302" r:id="rId7"/>
    <p:sldId id="291" r:id="rId8"/>
    <p:sldId id="292" r:id="rId9"/>
    <p:sldId id="294" r:id="rId10"/>
    <p:sldId id="295" r:id="rId11"/>
    <p:sldId id="297" r:id="rId12"/>
    <p:sldId id="258" r:id="rId13"/>
    <p:sldId id="305" r:id="rId14"/>
    <p:sldId id="298" r:id="rId15"/>
    <p:sldId id="299" r:id="rId16"/>
    <p:sldId id="300" r:id="rId17"/>
    <p:sldId id="303" r:id="rId18"/>
    <p:sldId id="304" r:id="rId19"/>
    <p:sldId id="301" r:id="rId20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22"/>
      <p:bold r:id="rId23"/>
      <p:italic r:id="rId24"/>
      <p:boldItalic r:id="rId25"/>
    </p:embeddedFont>
    <p:embeddedFont>
      <p:font typeface="Fira Sans Condensed Light" panose="020F0302020204030204" pitchFamily="34" charset="0"/>
      <p:regular r:id="rId26"/>
      <p:bold r:id="rId27"/>
      <p:italic r:id="rId28"/>
      <p:boldItalic r:id="rId29"/>
    </p:embeddedFont>
    <p:embeddedFont>
      <p:font typeface="Rajdhani" panose="02000000000000000000" pitchFamily="2" charset="77"/>
      <p:regular r:id="rId30"/>
      <p:bold r:id="rId31"/>
    </p:embeddedFont>
    <p:embeddedFont>
      <p:font typeface="Roboto Condensed Light" panose="020F0302020204030204" pitchFamily="3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BCCAB1-C4D3-4EEA-BEC0-63DCE8A05407}">
  <a:tblStyle styleId="{A5BCCAB1-C4D3-4EEA-BEC0-63DCE8A05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694"/>
  </p:normalViewPr>
  <p:slideViewPr>
    <p:cSldViewPr snapToGrid="0">
      <p:cViewPr varScale="1">
        <p:scale>
          <a:sx n="161" d="100"/>
          <a:sy n="161" d="100"/>
        </p:scale>
        <p:origin x="1008" y="200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customXml" Target="../customXml/item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1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8D1CCA4-C378-2355-23E6-6EA299A7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10F8293A-8680-79A1-0B9C-B2CB99DC2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8FE3E871-3FB6-3768-E3B3-87BCB7305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50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E6015B15-5AB0-00A0-462E-C09D7CE1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>
            <a:extLst>
              <a:ext uri="{FF2B5EF4-FFF2-40B4-BE49-F238E27FC236}">
                <a16:creationId xmlns:a16="http://schemas.microsoft.com/office/drawing/2014/main" id="{66D2BA37-18E9-4CBA-3536-1DB8D86C9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>
            <a:extLst>
              <a:ext uri="{FF2B5EF4-FFF2-40B4-BE49-F238E27FC236}">
                <a16:creationId xmlns:a16="http://schemas.microsoft.com/office/drawing/2014/main" id="{3F59B5B5-ADA3-B795-B7B5-94842FE39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12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74CFC60A-DE88-C2A9-3D1C-DEC008A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CEC6CA22-5136-40B5-79D9-0A18909DD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9B2F493A-2950-CBE9-70AC-F62B2F924A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865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C0645FA1-9E08-A66D-360C-C6267805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A4599CF9-0138-3BE4-7C39-8E9F513DC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73B93211-FCA4-50A2-778E-0F849AE8AD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15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98031230-A665-7688-D036-AF0A6D2F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F745AB27-A9EA-D138-8C34-F824F579E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17AD01A9-30B7-EFAE-6244-D58E64E12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3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2921894-CFFE-9077-B3D3-B65924F73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47032E0E-7070-67BA-D20B-65DFD8015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614C9AEA-2F5E-8B9E-8E55-071FA43CF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95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20CA87AD-8EDE-6897-65F5-E58B1265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B836443D-9052-52B7-0A60-3CC5B084F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43AD3A52-0258-7908-722D-B01239045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06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8F8A9CA-CC2F-66C5-8C5C-356E07EF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>
            <a:extLst>
              <a:ext uri="{FF2B5EF4-FFF2-40B4-BE49-F238E27FC236}">
                <a16:creationId xmlns:a16="http://schemas.microsoft.com/office/drawing/2014/main" id="{6312D3EA-1041-3349-C938-9618B204B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>
            <a:extLst>
              <a:ext uri="{FF2B5EF4-FFF2-40B4-BE49-F238E27FC236}">
                <a16:creationId xmlns:a16="http://schemas.microsoft.com/office/drawing/2014/main" id="{73DBD5D8-1BB5-3BA1-5C81-DF632844C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32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56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a87eb86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a87eb86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00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AD912CC2-D4B8-F529-CB1A-C73CDFCD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>
            <a:extLst>
              <a:ext uri="{FF2B5EF4-FFF2-40B4-BE49-F238E27FC236}">
                <a16:creationId xmlns:a16="http://schemas.microsoft.com/office/drawing/2014/main" id="{07DCEEC5-56CC-17FC-0E21-20E7EBE14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>
            <a:extLst>
              <a:ext uri="{FF2B5EF4-FFF2-40B4-BE49-F238E27FC236}">
                <a16:creationId xmlns:a16="http://schemas.microsoft.com/office/drawing/2014/main" id="{87F52ACE-2FBD-384B-34E7-5CC623092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8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>
          <a:extLst>
            <a:ext uri="{FF2B5EF4-FFF2-40B4-BE49-F238E27FC236}">
              <a16:creationId xmlns:a16="http://schemas.microsoft.com/office/drawing/2014/main" id="{F09A60E5-9A51-6EE0-7C68-67424432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>
            <a:extLst>
              <a:ext uri="{FF2B5EF4-FFF2-40B4-BE49-F238E27FC236}">
                <a16:creationId xmlns:a16="http://schemas.microsoft.com/office/drawing/2014/main" id="{5E231134-40A5-E16B-DE54-65CA5DFB1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>
            <a:extLst>
              <a:ext uri="{FF2B5EF4-FFF2-40B4-BE49-F238E27FC236}">
                <a16:creationId xmlns:a16="http://schemas.microsoft.com/office/drawing/2014/main" id="{EC3142A1-F9AD-222D-217A-D1CA3C0D8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3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A26AA996-18D7-57FC-2A5D-B6C08E40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>
            <a:extLst>
              <a:ext uri="{FF2B5EF4-FFF2-40B4-BE49-F238E27FC236}">
                <a16:creationId xmlns:a16="http://schemas.microsoft.com/office/drawing/2014/main" id="{622ADFA0-4C7C-5F93-6619-85BA26DD7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>
            <a:extLst>
              <a:ext uri="{FF2B5EF4-FFF2-40B4-BE49-F238E27FC236}">
                <a16:creationId xmlns:a16="http://schemas.microsoft.com/office/drawing/2014/main" id="{7095496F-308E-943C-6056-3F0182464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6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>
          <a:extLst>
            <a:ext uri="{FF2B5EF4-FFF2-40B4-BE49-F238E27FC236}">
              <a16:creationId xmlns:a16="http://schemas.microsoft.com/office/drawing/2014/main" id="{F09A60E5-9A51-6EE0-7C68-67424432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>
            <a:extLst>
              <a:ext uri="{FF2B5EF4-FFF2-40B4-BE49-F238E27FC236}">
                <a16:creationId xmlns:a16="http://schemas.microsoft.com/office/drawing/2014/main" id="{5E231134-40A5-E16B-DE54-65CA5DFB1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>
            <a:extLst>
              <a:ext uri="{FF2B5EF4-FFF2-40B4-BE49-F238E27FC236}">
                <a16:creationId xmlns:a16="http://schemas.microsoft.com/office/drawing/2014/main" id="{EC3142A1-F9AD-222D-217A-D1CA3C0D8A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96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InterViewR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202735" y="3848862"/>
            <a:ext cx="1903867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the art of asking</a:t>
            </a:r>
            <a:endParaRPr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;p15">
            <a:extLst>
              <a:ext uri="{FF2B5EF4-FFF2-40B4-BE49-F238E27FC236}">
                <a16:creationId xmlns:a16="http://schemas.microsoft.com/office/drawing/2014/main" id="{07E0C741-D8A9-547F-C497-BFCA6C6FAF53}"/>
              </a:ext>
            </a:extLst>
          </p:cNvPr>
          <p:cNvSpPr txBox="1">
            <a:spLocks/>
          </p:cNvSpPr>
          <p:nvPr/>
        </p:nvSpPr>
        <p:spPr>
          <a:xfrm>
            <a:off x="6526782" y="3767784"/>
            <a:ext cx="19038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/>
            <a:r>
              <a:rPr lang="en-US" dirty="0"/>
              <a:t>David Eduard</a:t>
            </a:r>
          </a:p>
          <a:p>
            <a:pPr marL="0" indent="0" algn="r"/>
            <a:r>
              <a:rPr lang="en-US" dirty="0"/>
              <a:t>Dragos </a:t>
            </a:r>
            <a:r>
              <a:rPr lang="en-US" dirty="0" err="1"/>
              <a:t>Ciota</a:t>
            </a:r>
            <a:endParaRPr lang="en-US" dirty="0"/>
          </a:p>
          <a:p>
            <a:pPr marL="0" indent="0" algn="r"/>
            <a:r>
              <a:rPr lang="en-US" dirty="0" err="1"/>
              <a:t>Crisan</a:t>
            </a:r>
            <a:r>
              <a:rPr lang="en-US" dirty="0"/>
              <a:t> Dragos</a:t>
            </a:r>
          </a:p>
          <a:p>
            <a:pPr marL="0" indent="0" algn="r"/>
            <a:r>
              <a:rPr lang="en-US" dirty="0" err="1"/>
              <a:t>Ciurtea</a:t>
            </a:r>
            <a:r>
              <a:rPr lang="en-US" dirty="0"/>
              <a:t> </a:t>
            </a:r>
            <a:r>
              <a:rPr lang="en-US" dirty="0" err="1"/>
              <a:t>Alexandru</a:t>
            </a:r>
            <a:endParaRPr lang="en-US" dirty="0"/>
          </a:p>
          <a:p>
            <a:pPr marL="0" indent="0" algn="r"/>
            <a:r>
              <a:rPr lang="en-US" dirty="0"/>
              <a:t>Denis Moldovan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Bussiness Model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1F513-6FF4-730B-B882-E7E9968B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5" y="1069942"/>
            <a:ext cx="8091810" cy="39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5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2DEC5F74-FC2B-C6BA-7F4A-2783AF8F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76152DE2-142E-9F46-9B4B-6E239586D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84255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TYPE</a:t>
            </a:r>
            <a:endParaRPr dirty="0"/>
          </a:p>
        </p:txBody>
      </p:sp>
      <p:sp>
        <p:nvSpPr>
          <p:cNvPr id="4" name="Google Shape;400;p24">
            <a:extLst>
              <a:ext uri="{FF2B5EF4-FFF2-40B4-BE49-F238E27FC236}">
                <a16:creationId xmlns:a16="http://schemas.microsoft.com/office/drawing/2014/main" id="{7318ACB1-08F9-D754-2FA1-831CD49122E0}"/>
              </a:ext>
            </a:extLst>
          </p:cNvPr>
          <p:cNvSpPr txBox="1"/>
          <p:nvPr/>
        </p:nvSpPr>
        <p:spPr>
          <a:xfrm>
            <a:off x="961754" y="1636977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CURRENT IMPLEMENTATION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400;p24">
            <a:extLst>
              <a:ext uri="{FF2B5EF4-FFF2-40B4-BE49-F238E27FC236}">
                <a16:creationId xmlns:a16="http://schemas.microsoft.com/office/drawing/2014/main" id="{B710A0AD-CD12-2A86-606B-45BD360A754C}"/>
              </a:ext>
            </a:extLst>
          </p:cNvPr>
          <p:cNvSpPr txBox="1"/>
          <p:nvPr/>
        </p:nvSpPr>
        <p:spPr>
          <a:xfrm>
            <a:off x="5414486" y="1636977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FUTURE IMPLEMENTATION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481;p25">
            <a:extLst>
              <a:ext uri="{FF2B5EF4-FFF2-40B4-BE49-F238E27FC236}">
                <a16:creationId xmlns:a16="http://schemas.microsoft.com/office/drawing/2014/main" id="{D8DA93DE-88F8-5A16-2040-7C18D645C151}"/>
              </a:ext>
            </a:extLst>
          </p:cNvPr>
          <p:cNvSpPr txBox="1"/>
          <p:nvPr/>
        </p:nvSpPr>
        <p:spPr>
          <a:xfrm>
            <a:off x="863223" y="2134004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Web application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" name="Google Shape;481;p25">
            <a:extLst>
              <a:ext uri="{FF2B5EF4-FFF2-40B4-BE49-F238E27FC236}">
                <a16:creationId xmlns:a16="http://schemas.microsoft.com/office/drawing/2014/main" id="{FBD820D0-1DED-0449-07E6-932E4151AAE2}"/>
              </a:ext>
            </a:extLst>
          </p:cNvPr>
          <p:cNvSpPr txBox="1"/>
          <p:nvPr/>
        </p:nvSpPr>
        <p:spPr>
          <a:xfrm>
            <a:off x="4902048" y="2134004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Web application for analytics</a:t>
            </a:r>
          </a:p>
          <a:p>
            <a:pPr marL="139700"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HOLOLENS AR application for interview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5C05DC7-33E6-72E4-FD31-7E38FFFB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>
            <a:extLst>
              <a:ext uri="{FF2B5EF4-FFF2-40B4-BE49-F238E27FC236}">
                <a16:creationId xmlns:a16="http://schemas.microsoft.com/office/drawing/2014/main" id="{08A09D39-66EA-CD87-4D7C-283B21255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INFRASTRUCTURE</a:t>
            </a:r>
            <a:endParaRPr dirty="0"/>
          </a:p>
        </p:txBody>
      </p:sp>
      <p:sp>
        <p:nvSpPr>
          <p:cNvPr id="4" name="Google Shape;400;p24">
            <a:extLst>
              <a:ext uri="{FF2B5EF4-FFF2-40B4-BE49-F238E27FC236}">
                <a16:creationId xmlns:a16="http://schemas.microsoft.com/office/drawing/2014/main" id="{19EA65D8-4238-49DE-1B30-7622B9B81A5A}"/>
              </a:ext>
            </a:extLst>
          </p:cNvPr>
          <p:cNvSpPr txBox="1"/>
          <p:nvPr/>
        </p:nvSpPr>
        <p:spPr>
          <a:xfrm>
            <a:off x="961754" y="1636977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Frontend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" name="Google Shape;481;p25">
            <a:extLst>
              <a:ext uri="{FF2B5EF4-FFF2-40B4-BE49-F238E27FC236}">
                <a16:creationId xmlns:a16="http://schemas.microsoft.com/office/drawing/2014/main" id="{1AA6ECF2-BF3B-EBB2-6623-3C827D3B0536}"/>
              </a:ext>
            </a:extLst>
          </p:cNvPr>
          <p:cNvSpPr txBox="1"/>
          <p:nvPr/>
        </p:nvSpPr>
        <p:spPr>
          <a:xfrm>
            <a:off x="863223" y="1972019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Self-made app in Angular and tailwind hosted on amazon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" name="Google Shape;400;p24">
            <a:extLst>
              <a:ext uri="{FF2B5EF4-FFF2-40B4-BE49-F238E27FC236}">
                <a16:creationId xmlns:a16="http://schemas.microsoft.com/office/drawing/2014/main" id="{BB1E9DE4-88B5-040C-9643-48B98D4A79CE}"/>
              </a:ext>
            </a:extLst>
          </p:cNvPr>
          <p:cNvSpPr txBox="1"/>
          <p:nvPr/>
        </p:nvSpPr>
        <p:spPr>
          <a:xfrm>
            <a:off x="961754" y="2686531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Backend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" name="Google Shape;481;p25">
            <a:extLst>
              <a:ext uri="{FF2B5EF4-FFF2-40B4-BE49-F238E27FC236}">
                <a16:creationId xmlns:a16="http://schemas.microsoft.com/office/drawing/2014/main" id="{83FE3C4E-6C79-4D63-C4B7-A3208F2A3C39}"/>
              </a:ext>
            </a:extLst>
          </p:cNvPr>
          <p:cNvSpPr txBox="1"/>
          <p:nvPr/>
        </p:nvSpPr>
        <p:spPr>
          <a:xfrm>
            <a:off x="863222" y="3257560"/>
            <a:ext cx="3815983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Self-made app in Java spring hosted on render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Integration of Chat-GPT4 model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0596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90397EF5-D2ED-8347-FB84-63E8B7861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>
            <a:extLst>
              <a:ext uri="{FF2B5EF4-FFF2-40B4-BE49-F238E27FC236}">
                <a16:creationId xmlns:a16="http://schemas.microsoft.com/office/drawing/2014/main" id="{41727C65-0063-86F4-19B3-32D5AC741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sz="3000" dirty="0"/>
          </a:p>
        </p:txBody>
      </p:sp>
      <p:sp>
        <p:nvSpPr>
          <p:cNvPr id="65" name="Google Shape;65;p16">
            <a:extLst>
              <a:ext uri="{FF2B5EF4-FFF2-40B4-BE49-F238E27FC236}">
                <a16:creationId xmlns:a16="http://schemas.microsoft.com/office/drawing/2014/main" id="{9924935A-1AC7-5EB1-3F8D-372AA69EF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sz="2500" dirty="0"/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sz="2500" dirty="0"/>
          </a:p>
          <a:p>
            <a:pPr marL="139700" lvl="0" indent="0" algn="ct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sz="2500" dirty="0"/>
              <a:t>USING AI TO SIMULATE A GENUINE CONVERSATION, WHERE EMOTIONS ARE INVOLVED</a:t>
            </a:r>
          </a:p>
        </p:txBody>
      </p:sp>
    </p:spTree>
    <p:extLst>
      <p:ext uri="{BB962C8B-B14F-4D97-AF65-F5344CB8AC3E}">
        <p14:creationId xmlns:p14="http://schemas.microsoft.com/office/powerpoint/2010/main" val="325826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B21640B0-BCA6-9F7F-6F13-1050462B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>
            <a:extLst>
              <a:ext uri="{FF2B5EF4-FFF2-40B4-BE49-F238E27FC236}">
                <a16:creationId xmlns:a16="http://schemas.microsoft.com/office/drawing/2014/main" id="{9D641053-D616-946C-ED73-2EC6A70DF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 ACCURACY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4679-8195-78C7-419E-26D1744E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08" y="1112200"/>
            <a:ext cx="4638584" cy="36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3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FFE7B49B-7AEC-FF8A-8058-F2C85CDAF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8D086170-9300-F9D4-D8D8-A1C9DC3EF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236619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65ED62A5-589C-513B-09B2-ED0E122E7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44785-CA4B-9FD0-55CE-0CDE904A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80%.mov">
            <a:hlinkClick r:id="" action="ppaction://media"/>
            <a:extLst>
              <a:ext uri="{FF2B5EF4-FFF2-40B4-BE49-F238E27FC236}">
                <a16:creationId xmlns:a16="http://schemas.microsoft.com/office/drawing/2014/main" id="{035A1D89-139C-31FE-7CC4-3CCFF7C86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167" y="740962"/>
            <a:ext cx="7311666" cy="4112812"/>
          </a:xfrm>
          <a:prstGeom prst="rect">
            <a:avLst/>
          </a:prstGeom>
        </p:spPr>
      </p:pic>
      <p:sp>
        <p:nvSpPr>
          <p:cNvPr id="5" name="Google Shape;64;p16">
            <a:extLst>
              <a:ext uri="{FF2B5EF4-FFF2-40B4-BE49-F238E27FC236}">
                <a16:creationId xmlns:a16="http://schemas.microsoft.com/office/drawing/2014/main" id="{74A0D9F9-B74A-1523-8024-799414CF9054}"/>
              </a:ext>
            </a:extLst>
          </p:cNvPr>
          <p:cNvSpPr txBox="1">
            <a:spLocks/>
          </p:cNvSpPr>
          <p:nvPr/>
        </p:nvSpPr>
        <p:spPr>
          <a:xfrm>
            <a:off x="720000" y="168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300" dirty="0"/>
              <a:t>DEMO VIDEO – ALEX THOMPSON</a:t>
            </a:r>
          </a:p>
        </p:txBody>
      </p:sp>
    </p:spTree>
    <p:extLst>
      <p:ext uri="{BB962C8B-B14F-4D97-AF65-F5344CB8AC3E}">
        <p14:creationId xmlns:p14="http://schemas.microsoft.com/office/powerpoint/2010/main" val="8310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8FCF4913-6CEA-715E-62C3-D0964BFA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A812DD-0852-CF84-1709-A2C76585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64;p16">
            <a:extLst>
              <a:ext uri="{FF2B5EF4-FFF2-40B4-BE49-F238E27FC236}">
                <a16:creationId xmlns:a16="http://schemas.microsoft.com/office/drawing/2014/main" id="{840D6D8A-3144-ADD8-9CA1-10AD52CBCDB4}"/>
              </a:ext>
            </a:extLst>
          </p:cNvPr>
          <p:cNvSpPr txBox="1">
            <a:spLocks/>
          </p:cNvSpPr>
          <p:nvPr/>
        </p:nvSpPr>
        <p:spPr>
          <a:xfrm>
            <a:off x="720000" y="1682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300" dirty="0"/>
              <a:t>DEMO VIDEO – </a:t>
            </a:r>
            <a:r>
              <a:rPr lang="en-US" sz="2300"/>
              <a:t>MARTHA LUTHER</a:t>
            </a:r>
            <a:endParaRPr lang="en-US" sz="2300" dirty="0"/>
          </a:p>
        </p:txBody>
      </p:sp>
      <p:pic>
        <p:nvPicPr>
          <p:cNvPr id="2" name="95% but angry.mov">
            <a:hlinkClick r:id="" action="ppaction://media"/>
            <a:extLst>
              <a:ext uri="{FF2B5EF4-FFF2-40B4-BE49-F238E27FC236}">
                <a16:creationId xmlns:a16="http://schemas.microsoft.com/office/drawing/2014/main" id="{21F24D85-E69B-7262-AD3A-6734CB033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780" y="892534"/>
            <a:ext cx="6786439" cy="38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id="{7EE0F6F4-5C8D-E505-5055-8435DAA2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>
            <a:extLst>
              <a:ext uri="{FF2B5EF4-FFF2-40B4-BE49-F238E27FC236}">
                <a16:creationId xmlns:a16="http://schemas.microsoft.com/office/drawing/2014/main" id="{E5E9725F-E8A6-EA13-46DE-7D2DB8A82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 &amp; A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419675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INTERVIEWR?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" dirty="0">
                <a:solidFill>
                  <a:schemeClr val="lt2"/>
                </a:solidFill>
              </a:rPr>
              <a:t>With </a:t>
            </a:r>
            <a:r>
              <a:rPr lang="en" dirty="0" err="1">
                <a:solidFill>
                  <a:schemeClr val="lt2"/>
                </a:solidFill>
              </a:rPr>
              <a:t>InterViewR</a:t>
            </a:r>
            <a:r>
              <a:rPr lang="en" dirty="0">
                <a:solidFill>
                  <a:schemeClr val="lt2"/>
                </a:solidFill>
              </a:rPr>
              <a:t>, we aim to develop a people-free environment for people to train their communication skills, by having a normal conversation with a chat-bot that can empathize with the person. 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" dirty="0">
              <a:solidFill>
                <a:schemeClr val="lt2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" dirty="0">
                <a:solidFill>
                  <a:schemeClr val="lt2"/>
                </a:solidFill>
              </a:rPr>
              <a:t>We try to analyze the conversation as it’s flowing and see how much information you gather, to help you improve the way you ask questions.</a:t>
            </a:r>
          </a:p>
          <a:p>
            <a:pPr>
              <a:spcBef>
                <a:spcPts val="1000"/>
              </a:spcBef>
              <a:buClr>
                <a:schemeClr val="lt2"/>
              </a:buClr>
            </a:pPr>
            <a:endParaRPr lang="en" dirty="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1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KEYPOINTS</a:t>
            </a:r>
            <a:endParaRPr dirty="0"/>
          </a:p>
        </p:txBody>
      </p:sp>
      <p:sp>
        <p:nvSpPr>
          <p:cNvPr id="93" name="Google Shape;93;p18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74226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18"/>
          <p:cNvCxnSpPr>
            <a:stCxn id="93" idx="6"/>
            <a:endCxn id="94" idx="2"/>
          </p:cNvCxnSpPr>
          <p:nvPr/>
        </p:nvCxnSpPr>
        <p:spPr>
          <a:xfrm>
            <a:off x="1721612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8"/>
          <p:cNvCxnSpPr>
            <a:stCxn id="94" idx="6"/>
            <a:endCxn id="95" idx="2"/>
          </p:cNvCxnSpPr>
          <p:nvPr/>
        </p:nvCxnSpPr>
        <p:spPr>
          <a:xfrm>
            <a:off x="3664246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8"/>
          <p:cNvCxnSpPr>
            <a:stCxn id="95" idx="6"/>
            <a:endCxn id="96" idx="2"/>
          </p:cNvCxnSpPr>
          <p:nvPr/>
        </p:nvCxnSpPr>
        <p:spPr>
          <a:xfrm>
            <a:off x="5606879" y="262814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8"/>
          <p:cNvCxnSpPr>
            <a:cxnSpLocks/>
            <a:stCxn id="93" idx="4"/>
            <a:endCxn id="101" idx="0"/>
          </p:cNvCxnSpPr>
          <p:nvPr/>
        </p:nvCxnSpPr>
        <p:spPr>
          <a:xfrm flipH="1">
            <a:off x="1657950" y="2691597"/>
            <a:ext cx="212" cy="4784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8"/>
          <p:cNvCxnSpPr>
            <a:stCxn id="94" idx="4"/>
            <a:endCxn id="103" idx="0"/>
          </p:cNvCxnSpPr>
          <p:nvPr/>
        </p:nvCxnSpPr>
        <p:spPr>
          <a:xfrm>
            <a:off x="3600796" y="2691597"/>
            <a:ext cx="0" cy="47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>
            <a:stCxn id="95" idx="4"/>
            <a:endCxn id="105" idx="0"/>
          </p:cNvCxnSpPr>
          <p:nvPr/>
        </p:nvCxnSpPr>
        <p:spPr>
          <a:xfrm flipH="1">
            <a:off x="5543417" y="2691597"/>
            <a:ext cx="12" cy="47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8"/>
          <p:cNvCxnSpPr>
            <a:stCxn id="96" idx="4"/>
            <a:endCxn id="107" idx="0"/>
          </p:cNvCxnSpPr>
          <p:nvPr/>
        </p:nvCxnSpPr>
        <p:spPr>
          <a:xfrm flipH="1">
            <a:off x="7482550" y="2691597"/>
            <a:ext cx="3512" cy="47627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5387671" y="3714174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389991" y="3738229"/>
            <a:ext cx="371883" cy="365691"/>
            <a:chOff x="860940" y="2746477"/>
            <a:chExt cx="371883" cy="365691"/>
          </a:xfrm>
        </p:grpSpPr>
        <p:sp>
          <p:nvSpPr>
            <p:cNvPr id="110" name="Google Shape;110;p18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8"/>
          <p:cNvSpPr/>
          <p:nvPr/>
        </p:nvSpPr>
        <p:spPr>
          <a:xfrm>
            <a:off x="7304241" y="3694761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1470595" y="3694761"/>
            <a:ext cx="374709" cy="374010"/>
            <a:chOff x="1421638" y="4125629"/>
            <a:chExt cx="374709" cy="374010"/>
          </a:xfrm>
        </p:grpSpPr>
        <p:sp>
          <p:nvSpPr>
            <p:cNvPr id="117" name="Google Shape;117;p1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716400" y="1790299"/>
            <a:ext cx="1883300" cy="1836997"/>
            <a:chOff x="716400" y="1790299"/>
            <a:chExt cx="1883300" cy="1836997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716400" y="3170096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BUSINESS</a:t>
              </a: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2" name="Google Shape;122;p18"/>
          <p:cNvGrpSpPr/>
          <p:nvPr/>
        </p:nvGrpSpPr>
        <p:grpSpPr>
          <a:xfrm>
            <a:off x="2659233" y="1790299"/>
            <a:ext cx="1883113" cy="1830798"/>
            <a:chOff x="2659233" y="1790299"/>
            <a:chExt cx="1883113" cy="1830798"/>
          </a:xfrm>
        </p:grpSpPr>
        <p:sp>
          <p:nvSpPr>
            <p:cNvPr id="103" name="Google Shape;103;p18"/>
            <p:cNvSpPr txBox="1"/>
            <p:nvPr/>
          </p:nvSpPr>
          <p:spPr>
            <a:xfrm>
              <a:off x="2659246" y="3163897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TECHNICAL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4601867" y="1790299"/>
            <a:ext cx="1883100" cy="1830798"/>
            <a:chOff x="4601867" y="1790299"/>
            <a:chExt cx="1883100" cy="1830798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601867" y="3163897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DEMO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8" name="Google Shape;128;p18"/>
          <p:cNvGrpSpPr/>
          <p:nvPr/>
        </p:nvGrpSpPr>
        <p:grpSpPr>
          <a:xfrm>
            <a:off x="6541000" y="1790299"/>
            <a:ext cx="1886600" cy="1834771"/>
            <a:chOff x="6541000" y="1790299"/>
            <a:chExt cx="1886600" cy="1834771"/>
          </a:xfrm>
        </p:grpSpPr>
        <p:sp>
          <p:nvSpPr>
            <p:cNvPr id="107" name="Google Shape;107;p18"/>
            <p:cNvSpPr txBox="1"/>
            <p:nvPr/>
          </p:nvSpPr>
          <p:spPr>
            <a:xfrm>
              <a:off x="6541000" y="3167870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Q&amp;A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65445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32" name="Google Shape;132;p18"/>
          <p:cNvCxnSpPr>
            <a:stCxn id="93" idx="0"/>
            <a:endCxn id="121" idx="2"/>
          </p:cNvCxnSpPr>
          <p:nvPr/>
        </p:nvCxnSpPr>
        <p:spPr>
          <a:xfrm rot="10800000">
            <a:off x="16581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>
            <a:stCxn id="94" idx="0"/>
            <a:endCxn id="124" idx="2"/>
          </p:cNvCxnSpPr>
          <p:nvPr/>
        </p:nvCxnSpPr>
        <p:spPr>
          <a:xfrm rot="10800000">
            <a:off x="3600796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8"/>
          <p:cNvCxnSpPr>
            <a:stCxn id="95" idx="0"/>
            <a:endCxn id="127" idx="2"/>
          </p:cNvCxnSpPr>
          <p:nvPr/>
        </p:nvCxnSpPr>
        <p:spPr>
          <a:xfrm rot="10800000">
            <a:off x="5543429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8"/>
          <p:cNvCxnSpPr>
            <a:stCxn id="96" idx="0"/>
            <a:endCxn id="131" idx="2"/>
          </p:cNvCxnSpPr>
          <p:nvPr/>
        </p:nvCxnSpPr>
        <p:spPr>
          <a:xfrm rot="10800000">
            <a:off x="7486062" y="2247597"/>
            <a:ext cx="0" cy="31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05716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Opportunities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Clr>
                <a:schemeClr val="lt2"/>
              </a:buClr>
            </a:pPr>
            <a:r>
              <a:rPr lang="en" dirty="0">
                <a:solidFill>
                  <a:schemeClr val="lt2"/>
                </a:solidFill>
              </a:rPr>
              <a:t>Societal changes:</a:t>
            </a:r>
          </a:p>
          <a:p>
            <a:pPr lvl="1">
              <a:spcBef>
                <a:spcPts val="1000"/>
              </a:spcBef>
              <a:buClr>
                <a:schemeClr val="lt2"/>
              </a:buClr>
            </a:pPr>
            <a:r>
              <a:rPr lang="en" dirty="0"/>
              <a:t>Helping companies find the most fitting hires, solving l</a:t>
            </a:r>
            <a:r>
              <a:rPr lang="en" dirty="0">
                <a:solidFill>
                  <a:schemeClr val="lt2"/>
                </a:solidFill>
              </a:rPr>
              <a:t>ow employee retention rate;</a:t>
            </a:r>
          </a:p>
          <a:p>
            <a:pPr lvl="1">
              <a:spcBef>
                <a:spcPts val="1000"/>
              </a:spcBef>
              <a:buClr>
                <a:schemeClr val="lt2"/>
              </a:buClr>
            </a:pPr>
            <a:r>
              <a:rPr lang="en" dirty="0">
                <a:solidFill>
                  <a:schemeClr val="lt2"/>
                </a:solidFill>
              </a:rPr>
              <a:t>Helping people com</a:t>
            </a:r>
            <a:r>
              <a:rPr lang="en-GB" dirty="0">
                <a:solidFill>
                  <a:schemeClr val="lt2"/>
                </a:solidFill>
              </a:rPr>
              <a:t>m</a:t>
            </a:r>
            <a:r>
              <a:rPr lang="en" dirty="0">
                <a:solidFill>
                  <a:schemeClr val="lt2"/>
                </a:solidFill>
              </a:rPr>
              <a:t>unicate more efficient </a:t>
            </a:r>
            <a:r>
              <a:rPr lang="en" dirty="0"/>
              <a:t>by</a:t>
            </a:r>
            <a:r>
              <a:rPr lang="en" dirty="0">
                <a:solidFill>
                  <a:schemeClr val="lt2"/>
                </a:solidFill>
              </a:rPr>
              <a:t> simulating genuine conversations;</a:t>
            </a:r>
          </a:p>
          <a:p>
            <a:pPr>
              <a:spcBef>
                <a:spcPts val="1000"/>
              </a:spcBef>
              <a:buClr>
                <a:schemeClr val="lt2"/>
              </a:buClr>
            </a:pPr>
            <a:r>
              <a:rPr lang="en" dirty="0">
                <a:solidFill>
                  <a:schemeClr val="lt2"/>
                </a:solidFill>
              </a:rPr>
              <a:t>Tehnological integration:</a:t>
            </a:r>
          </a:p>
          <a:p>
            <a:pPr lvl="1">
              <a:spcBef>
                <a:spcPts val="1000"/>
              </a:spcBef>
              <a:buClr>
                <a:schemeClr val="lt2"/>
              </a:buClr>
            </a:pPr>
            <a:r>
              <a:rPr lang="en" dirty="0"/>
              <a:t>I</a:t>
            </a:r>
            <a:r>
              <a:rPr lang="en" dirty="0">
                <a:solidFill>
                  <a:schemeClr val="lt2"/>
                </a:solidFill>
              </a:rPr>
              <a:t>ncorporating AI in training for better and faster results;</a:t>
            </a:r>
          </a:p>
          <a:p>
            <a:pPr>
              <a:spcBef>
                <a:spcPts val="1000"/>
              </a:spcBef>
              <a:buClr>
                <a:schemeClr val="lt2"/>
              </a:buClr>
            </a:pPr>
            <a:r>
              <a:rPr lang="en" dirty="0">
                <a:solidFill>
                  <a:schemeClr val="lt2"/>
                </a:solidFill>
              </a:rPr>
              <a:t>New tehnologies:</a:t>
            </a:r>
          </a:p>
          <a:p>
            <a:pPr lvl="1">
              <a:spcBef>
                <a:spcPts val="1000"/>
              </a:spcBef>
              <a:buClr>
                <a:schemeClr val="lt2"/>
              </a:buClr>
            </a:pPr>
            <a:r>
              <a:rPr lang="en" dirty="0"/>
              <a:t>B</a:t>
            </a:r>
            <a:r>
              <a:rPr lang="en" dirty="0">
                <a:solidFill>
                  <a:schemeClr val="lt2"/>
                </a:solidFill>
              </a:rPr>
              <a:t>ringing augmented reality to ease the training process;</a:t>
            </a:r>
          </a:p>
          <a:p>
            <a:pPr>
              <a:spcBef>
                <a:spcPts val="1000"/>
              </a:spcBef>
              <a:buClr>
                <a:schemeClr val="lt2"/>
              </a:buClr>
            </a:pPr>
            <a:endParaRPr lang="en" dirty="0">
              <a:solidFill>
                <a:schemeClr val="lt2"/>
              </a:solidFill>
            </a:endParaRPr>
          </a:p>
          <a:p>
            <a:pPr lvl="3">
              <a:spcBef>
                <a:spcPts val="1000"/>
              </a:spcBef>
              <a:buClr>
                <a:schemeClr val="lt2"/>
              </a:buClr>
            </a:pPr>
            <a:endParaRPr lang="en" dirty="0">
              <a:solidFill>
                <a:schemeClr val="lt2"/>
              </a:solidFill>
            </a:endParaRPr>
          </a:p>
          <a:p>
            <a:pPr>
              <a:spcBef>
                <a:spcPts val="1000"/>
              </a:spcBef>
              <a:buClr>
                <a:schemeClr val="lt2"/>
              </a:buClr>
            </a:pPr>
            <a:endParaRPr lang="en" dirty="0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96155453-C74A-8B95-11C0-93AFD612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>
            <a:extLst>
              <a:ext uri="{FF2B5EF4-FFF2-40B4-BE49-F238E27FC236}">
                <a16:creationId xmlns:a16="http://schemas.microsoft.com/office/drawing/2014/main" id="{C0660CFC-2EE9-EDEF-B904-CE7E0AABE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Opportunities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CDFA48-EB8F-98B7-C0F2-008D2011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14" y="1635059"/>
            <a:ext cx="6841790" cy="32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4;p16">
            <a:extLst>
              <a:ext uri="{FF2B5EF4-FFF2-40B4-BE49-F238E27FC236}">
                <a16:creationId xmlns:a16="http://schemas.microsoft.com/office/drawing/2014/main" id="{9E90DE3F-AAA4-2A12-4294-EAD5CAA23AF9}"/>
              </a:ext>
            </a:extLst>
          </p:cNvPr>
          <p:cNvSpPr txBox="1">
            <a:spLocks/>
          </p:cNvSpPr>
          <p:nvPr/>
        </p:nvSpPr>
        <p:spPr>
          <a:xfrm>
            <a:off x="720100" y="1112200"/>
            <a:ext cx="7704000" cy="46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050" dirty="0"/>
              <a:t>There is a lot of space for growth on our platform because the IT sector expanded by 6% YoY and the AI field is growing</a:t>
            </a:r>
            <a:endParaRPr lang="en" sz="1050" dirty="0">
              <a:solidFill>
                <a:schemeClr val="lt2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83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F9CF708E-6109-658D-791F-8192E9A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>
            <a:extLst>
              <a:ext uri="{FF2B5EF4-FFF2-40B4-BE49-F238E27FC236}">
                <a16:creationId xmlns:a16="http://schemas.microsoft.com/office/drawing/2014/main" id="{570D52F4-F3EA-5434-99EB-63C159924FF2}"/>
              </a:ext>
            </a:extLst>
          </p:cNvPr>
          <p:cNvSpPr txBox="1"/>
          <p:nvPr/>
        </p:nvSpPr>
        <p:spPr>
          <a:xfrm>
            <a:off x="3188119" y="1193692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CUSTOMER NEEDS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01" name="Google Shape;401;p24">
            <a:extLst>
              <a:ext uri="{FF2B5EF4-FFF2-40B4-BE49-F238E27FC236}">
                <a16:creationId xmlns:a16="http://schemas.microsoft.com/office/drawing/2014/main" id="{D953659E-DC70-2AC2-CEC4-D722657FFCF4}"/>
              </a:ext>
            </a:extLst>
          </p:cNvPr>
          <p:cNvGrpSpPr/>
          <p:nvPr/>
        </p:nvGrpSpPr>
        <p:grpSpPr>
          <a:xfrm>
            <a:off x="1013199" y="2283881"/>
            <a:ext cx="1601127" cy="850200"/>
            <a:chOff x="1013199" y="2283881"/>
            <a:chExt cx="1601127" cy="850200"/>
          </a:xfrm>
        </p:grpSpPr>
        <p:sp>
          <p:nvSpPr>
            <p:cNvPr id="402" name="Google Shape;402;p24">
              <a:extLst>
                <a:ext uri="{FF2B5EF4-FFF2-40B4-BE49-F238E27FC236}">
                  <a16:creationId xmlns:a16="http://schemas.microsoft.com/office/drawing/2014/main" id="{7D01B991-0EFB-20C1-47EC-FD3F9A513D3F}"/>
                </a:ext>
              </a:extLst>
            </p:cNvPr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04" name="Google Shape;404;p24">
              <a:extLst>
                <a:ext uri="{FF2B5EF4-FFF2-40B4-BE49-F238E27FC236}">
                  <a16:creationId xmlns:a16="http://schemas.microsoft.com/office/drawing/2014/main" id="{69F968FE-3800-1A39-7BCB-D3EA019207DC}"/>
                </a:ext>
              </a:extLst>
            </p:cNvPr>
            <p:cNvSpPr txBox="1"/>
            <p:nvPr/>
          </p:nvSpPr>
          <p:spPr>
            <a:xfrm>
              <a:off x="1013199" y="2649581"/>
              <a:ext cx="1601127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Reduce miscommunication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06" name="Google Shape;406;p24">
            <a:extLst>
              <a:ext uri="{FF2B5EF4-FFF2-40B4-BE49-F238E27FC236}">
                <a16:creationId xmlns:a16="http://schemas.microsoft.com/office/drawing/2014/main" id="{5E6229FB-BEB2-C01B-25A9-EE83AAB30A10}"/>
              </a:ext>
            </a:extLst>
          </p:cNvPr>
          <p:cNvGrpSpPr/>
          <p:nvPr/>
        </p:nvGrpSpPr>
        <p:grpSpPr>
          <a:xfrm>
            <a:off x="2916535" y="2283881"/>
            <a:ext cx="1470600" cy="843930"/>
            <a:chOff x="2916535" y="2283881"/>
            <a:chExt cx="1470600" cy="843930"/>
          </a:xfrm>
        </p:grpSpPr>
        <p:sp>
          <p:nvSpPr>
            <p:cNvPr id="407" name="Google Shape;407;p24">
              <a:extLst>
                <a:ext uri="{FF2B5EF4-FFF2-40B4-BE49-F238E27FC236}">
                  <a16:creationId xmlns:a16="http://schemas.microsoft.com/office/drawing/2014/main" id="{035425AC-3086-D00A-5072-88789B3A6A77}"/>
                </a:ext>
              </a:extLst>
            </p:cNvPr>
            <p:cNvSpPr txBox="1"/>
            <p:nvPr/>
          </p:nvSpPr>
          <p:spPr>
            <a:xfrm>
              <a:off x="3273085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09" name="Google Shape;409;p24">
              <a:extLst>
                <a:ext uri="{FF2B5EF4-FFF2-40B4-BE49-F238E27FC236}">
                  <a16:creationId xmlns:a16="http://schemas.microsoft.com/office/drawing/2014/main" id="{7F09394C-E640-4450-BB43-A7DE5F6704A4}"/>
                </a:ext>
              </a:extLst>
            </p:cNvPr>
            <p:cNvSpPr txBox="1"/>
            <p:nvPr/>
          </p:nvSpPr>
          <p:spPr>
            <a:xfrm>
              <a:off x="2916535" y="2643311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Find better suited hires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11" name="Google Shape;411;p24">
            <a:extLst>
              <a:ext uri="{FF2B5EF4-FFF2-40B4-BE49-F238E27FC236}">
                <a16:creationId xmlns:a16="http://schemas.microsoft.com/office/drawing/2014/main" id="{8A6D5087-98F9-262A-ED50-77D6AF64EA41}"/>
              </a:ext>
            </a:extLst>
          </p:cNvPr>
          <p:cNvGrpSpPr/>
          <p:nvPr/>
        </p:nvGrpSpPr>
        <p:grpSpPr>
          <a:xfrm>
            <a:off x="4756107" y="2283881"/>
            <a:ext cx="1470600" cy="859684"/>
            <a:chOff x="4756107" y="2283881"/>
            <a:chExt cx="1470600" cy="859684"/>
          </a:xfrm>
        </p:grpSpPr>
        <p:sp>
          <p:nvSpPr>
            <p:cNvPr id="412" name="Google Shape;412;p24">
              <a:extLst>
                <a:ext uri="{FF2B5EF4-FFF2-40B4-BE49-F238E27FC236}">
                  <a16:creationId xmlns:a16="http://schemas.microsoft.com/office/drawing/2014/main" id="{703EADB4-51EF-2A80-4287-471A69AC345B}"/>
                </a:ext>
              </a:extLst>
            </p:cNvPr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14" name="Google Shape;414;p24">
              <a:extLst>
                <a:ext uri="{FF2B5EF4-FFF2-40B4-BE49-F238E27FC236}">
                  <a16:creationId xmlns:a16="http://schemas.microsoft.com/office/drawing/2014/main" id="{4B16CFAF-ED90-134D-0DAA-74DA5CE9C516}"/>
                </a:ext>
              </a:extLst>
            </p:cNvPr>
            <p:cNvSpPr txBox="1"/>
            <p:nvPr/>
          </p:nvSpPr>
          <p:spPr>
            <a:xfrm>
              <a:off x="4756107" y="2659065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Reduce training costs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49" name="Google Shape;449;p24">
            <a:extLst>
              <a:ext uri="{FF2B5EF4-FFF2-40B4-BE49-F238E27FC236}">
                <a16:creationId xmlns:a16="http://schemas.microsoft.com/office/drawing/2014/main" id="{A16826E3-C1CC-6933-CA3D-68A01A701EEB}"/>
              </a:ext>
            </a:extLst>
          </p:cNvPr>
          <p:cNvGrpSpPr/>
          <p:nvPr/>
        </p:nvGrpSpPr>
        <p:grpSpPr>
          <a:xfrm>
            <a:off x="6595679" y="2283881"/>
            <a:ext cx="1470600" cy="843930"/>
            <a:chOff x="6595679" y="2283881"/>
            <a:chExt cx="1470600" cy="843930"/>
          </a:xfrm>
        </p:grpSpPr>
        <p:sp>
          <p:nvSpPr>
            <p:cNvPr id="450" name="Google Shape;450;p24">
              <a:extLst>
                <a:ext uri="{FF2B5EF4-FFF2-40B4-BE49-F238E27FC236}">
                  <a16:creationId xmlns:a16="http://schemas.microsoft.com/office/drawing/2014/main" id="{F1F67047-2AF8-13C0-3BAD-A23E5A0164B9}"/>
                </a:ext>
              </a:extLst>
            </p:cNvPr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52" name="Google Shape;452;p24">
              <a:extLst>
                <a:ext uri="{FF2B5EF4-FFF2-40B4-BE49-F238E27FC236}">
                  <a16:creationId xmlns:a16="http://schemas.microsoft.com/office/drawing/2014/main" id="{E54A034E-DD9C-4A19-46B8-3351FDBDED5A}"/>
                </a:ext>
              </a:extLst>
            </p:cNvPr>
            <p:cNvSpPr txBox="1"/>
            <p:nvPr/>
          </p:nvSpPr>
          <p:spPr>
            <a:xfrm>
              <a:off x="6595679" y="2643311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Have an always available training environment</a:t>
              </a:r>
            </a:p>
          </p:txBody>
        </p:sp>
      </p:grpSp>
      <p:cxnSp>
        <p:nvCxnSpPr>
          <p:cNvPr id="455" name="Google Shape;455;p24">
            <a:extLst>
              <a:ext uri="{FF2B5EF4-FFF2-40B4-BE49-F238E27FC236}">
                <a16:creationId xmlns:a16="http://schemas.microsoft.com/office/drawing/2014/main" id="{13B0A552-3123-239A-A3F2-2E57CC48DD99}"/>
              </a:ext>
            </a:extLst>
          </p:cNvPr>
          <p:cNvCxnSpPr>
            <a:cxnSpLocks/>
            <a:stCxn id="400" idx="2"/>
            <a:endCxn id="402" idx="0"/>
          </p:cNvCxnSpPr>
          <p:nvPr/>
        </p:nvCxnSpPr>
        <p:spPr>
          <a:xfrm rot="5400000">
            <a:off x="2876388" y="588268"/>
            <a:ext cx="632989" cy="275823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>
            <a:extLst>
              <a:ext uri="{FF2B5EF4-FFF2-40B4-BE49-F238E27FC236}">
                <a16:creationId xmlns:a16="http://schemas.microsoft.com/office/drawing/2014/main" id="{CA3B5F4E-6ED9-2786-5E87-8861A278566F}"/>
              </a:ext>
            </a:extLst>
          </p:cNvPr>
          <p:cNvCxnSpPr>
            <a:cxnSpLocks/>
            <a:stCxn id="400" idx="2"/>
            <a:endCxn id="407" idx="0"/>
          </p:cNvCxnSpPr>
          <p:nvPr/>
        </p:nvCxnSpPr>
        <p:spPr>
          <a:xfrm rot="5400000">
            <a:off x="3795799" y="1507679"/>
            <a:ext cx="632989" cy="9194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>
            <a:extLst>
              <a:ext uri="{FF2B5EF4-FFF2-40B4-BE49-F238E27FC236}">
                <a16:creationId xmlns:a16="http://schemas.microsoft.com/office/drawing/2014/main" id="{22A43C9A-7E33-7AA9-05A6-ACB35BB555B1}"/>
              </a:ext>
            </a:extLst>
          </p:cNvPr>
          <p:cNvCxnSpPr>
            <a:cxnSpLocks/>
            <a:stCxn id="400" idx="2"/>
            <a:endCxn id="412" idx="0"/>
          </p:cNvCxnSpPr>
          <p:nvPr/>
        </p:nvCxnSpPr>
        <p:spPr>
          <a:xfrm rot="16200000" flipH="1">
            <a:off x="4715209" y="1507682"/>
            <a:ext cx="632989" cy="9194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>
            <a:extLst>
              <a:ext uri="{FF2B5EF4-FFF2-40B4-BE49-F238E27FC236}">
                <a16:creationId xmlns:a16="http://schemas.microsoft.com/office/drawing/2014/main" id="{723E8820-AFBE-4CD0-12BC-FBF7B7562C4C}"/>
              </a:ext>
            </a:extLst>
          </p:cNvPr>
          <p:cNvCxnSpPr>
            <a:cxnSpLocks/>
            <a:stCxn id="400" idx="2"/>
            <a:endCxn id="450" idx="0"/>
          </p:cNvCxnSpPr>
          <p:nvPr/>
        </p:nvCxnSpPr>
        <p:spPr>
          <a:xfrm rot="16200000" flipH="1">
            <a:off x="5634620" y="588271"/>
            <a:ext cx="632989" cy="27582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A99A735-CB49-EA3E-8A2F-D74F1825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03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6DA800BD-4474-79A8-ED31-D1EC7D61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>
            <a:extLst>
              <a:ext uri="{FF2B5EF4-FFF2-40B4-BE49-F238E27FC236}">
                <a16:creationId xmlns:a16="http://schemas.microsoft.com/office/drawing/2014/main" id="{C9F3079B-7529-ED72-B329-191465628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D264731C-3A64-5F53-0A41-DD39CD4F9722}"/>
              </a:ext>
            </a:extLst>
          </p:cNvPr>
          <p:cNvSpPr txBox="1"/>
          <p:nvPr/>
        </p:nvSpPr>
        <p:spPr>
          <a:xfrm>
            <a:off x="1205675" y="3102007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FEELS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1" name="Google Shape;481;p25">
            <a:extLst>
              <a:ext uri="{FF2B5EF4-FFF2-40B4-BE49-F238E27FC236}">
                <a16:creationId xmlns:a16="http://schemas.microsoft.com/office/drawing/2014/main" id="{162E89F8-31DC-AF8E-F6B5-A8DD207FF90B}"/>
              </a:ext>
            </a:extLst>
          </p:cNvPr>
          <p:cNvSpPr txBox="1"/>
          <p:nvPr/>
        </p:nvSpPr>
        <p:spPr>
          <a:xfrm>
            <a:off x="1204475" y="3559207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Concerned that the new hired people will leave the company fast because they don’t fit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2" name="Google Shape;482;p25">
            <a:extLst>
              <a:ext uri="{FF2B5EF4-FFF2-40B4-BE49-F238E27FC236}">
                <a16:creationId xmlns:a16="http://schemas.microsoft.com/office/drawing/2014/main" id="{00AEB059-2250-5643-8826-BB99B175907E}"/>
              </a:ext>
            </a:extLst>
          </p:cNvPr>
          <p:cNvSpPr txBox="1"/>
          <p:nvPr/>
        </p:nvSpPr>
        <p:spPr>
          <a:xfrm>
            <a:off x="1204475" y="1464478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JOHN DOE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84" name="Google Shape;484;p25">
            <a:extLst>
              <a:ext uri="{FF2B5EF4-FFF2-40B4-BE49-F238E27FC236}">
                <a16:creationId xmlns:a16="http://schemas.microsoft.com/office/drawing/2014/main" id="{2F50F025-3A47-7FCC-D2C3-743D1A13A4F4}"/>
              </a:ext>
            </a:extLst>
          </p:cNvPr>
          <p:cNvGrpSpPr/>
          <p:nvPr/>
        </p:nvGrpSpPr>
        <p:grpSpPr>
          <a:xfrm>
            <a:off x="1205675" y="1922694"/>
            <a:ext cx="3280200" cy="921827"/>
            <a:chOff x="1205675" y="2081797"/>
            <a:chExt cx="3280200" cy="921827"/>
          </a:xfrm>
        </p:grpSpPr>
        <p:sp>
          <p:nvSpPr>
            <p:cNvPr id="485" name="Google Shape;485;p25">
              <a:extLst>
                <a:ext uri="{FF2B5EF4-FFF2-40B4-BE49-F238E27FC236}">
                  <a16:creationId xmlns:a16="http://schemas.microsoft.com/office/drawing/2014/main" id="{9B12C211-AC85-B825-04A8-F44CF383D256}"/>
                </a:ext>
              </a:extLst>
            </p:cNvPr>
            <p:cNvSpPr txBox="1"/>
            <p:nvPr/>
          </p:nvSpPr>
          <p:spPr>
            <a:xfrm>
              <a:off x="1205675" y="2081797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Age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30 years old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6" name="Google Shape;486;p25">
              <a:extLst>
                <a:ext uri="{FF2B5EF4-FFF2-40B4-BE49-F238E27FC236}">
                  <a16:creationId xmlns:a16="http://schemas.microsoft.com/office/drawing/2014/main" id="{EF98F3DD-BFC6-736F-6218-B04709DD2196}"/>
                </a:ext>
              </a:extLst>
            </p:cNvPr>
            <p:cNvSpPr txBox="1"/>
            <p:nvPr/>
          </p:nvSpPr>
          <p:spPr>
            <a:xfrm>
              <a:off x="1205675" y="2369011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Gender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Male/Female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7" name="Google Shape;487;p25">
              <a:extLst>
                <a:ext uri="{FF2B5EF4-FFF2-40B4-BE49-F238E27FC236}">
                  <a16:creationId xmlns:a16="http://schemas.microsoft.com/office/drawing/2014/main" id="{C81B57DD-8A90-A33A-B4AF-235BA68F4167}"/>
                </a:ext>
              </a:extLst>
            </p:cNvPr>
            <p:cNvSpPr txBox="1"/>
            <p:nvPr/>
          </p:nvSpPr>
          <p:spPr>
            <a:xfrm>
              <a:off x="1205675" y="2656224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Business owner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2" name="Google Shape;480;p25">
            <a:extLst>
              <a:ext uri="{FF2B5EF4-FFF2-40B4-BE49-F238E27FC236}">
                <a16:creationId xmlns:a16="http://schemas.microsoft.com/office/drawing/2014/main" id="{B704B8C2-A0BA-7580-6706-B3D2CBFEC8B9}"/>
              </a:ext>
            </a:extLst>
          </p:cNvPr>
          <p:cNvSpPr txBox="1"/>
          <p:nvPr/>
        </p:nvSpPr>
        <p:spPr>
          <a:xfrm>
            <a:off x="4562866" y="1461209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Thinks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" name="Google Shape;481;p25">
            <a:extLst>
              <a:ext uri="{FF2B5EF4-FFF2-40B4-BE49-F238E27FC236}">
                <a16:creationId xmlns:a16="http://schemas.microsoft.com/office/drawing/2014/main" id="{EF2A3C03-584B-BB90-A377-4820E758E830}"/>
              </a:ext>
            </a:extLst>
          </p:cNvPr>
          <p:cNvSpPr txBox="1"/>
          <p:nvPr/>
        </p:nvSpPr>
        <p:spPr>
          <a:xfrm>
            <a:off x="4658125" y="1827318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”I don’t want my mentors to lose so much time training new employees”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“Maybe I can find better hires for my company</a:t>
            </a:r>
          </a:p>
        </p:txBody>
      </p:sp>
      <p:sp>
        <p:nvSpPr>
          <p:cNvPr id="9" name="Google Shape;480;p25">
            <a:extLst>
              <a:ext uri="{FF2B5EF4-FFF2-40B4-BE49-F238E27FC236}">
                <a16:creationId xmlns:a16="http://schemas.microsoft.com/office/drawing/2014/main" id="{7BF6D4CD-7413-8477-143C-F29BD46E6BB8}"/>
              </a:ext>
            </a:extLst>
          </p:cNvPr>
          <p:cNvSpPr txBox="1"/>
          <p:nvPr/>
        </p:nvSpPr>
        <p:spPr>
          <a:xfrm>
            <a:off x="4562866" y="3091785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GOALS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" name="Google Shape;481;p25">
            <a:extLst>
              <a:ext uri="{FF2B5EF4-FFF2-40B4-BE49-F238E27FC236}">
                <a16:creationId xmlns:a16="http://schemas.microsoft.com/office/drawing/2014/main" id="{3F6D7593-835F-CEC2-5CF2-E04FE3D69015}"/>
              </a:ext>
            </a:extLst>
          </p:cNvPr>
          <p:cNvSpPr txBox="1"/>
          <p:nvPr/>
        </p:nvSpPr>
        <p:spPr>
          <a:xfrm>
            <a:off x="4658125" y="3485644"/>
            <a:ext cx="3280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Find better suited people for his company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2535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F9CF708E-6109-658D-791F-8192E9A4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>
            <a:extLst>
              <a:ext uri="{FF2B5EF4-FFF2-40B4-BE49-F238E27FC236}">
                <a16:creationId xmlns:a16="http://schemas.microsoft.com/office/drawing/2014/main" id="{570D52F4-F3EA-5434-99EB-63C159924FF2}"/>
              </a:ext>
            </a:extLst>
          </p:cNvPr>
          <p:cNvSpPr txBox="1"/>
          <p:nvPr/>
        </p:nvSpPr>
        <p:spPr>
          <a:xfrm>
            <a:off x="3188119" y="1193692"/>
            <a:ext cx="27677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Value Proposition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01" name="Google Shape;401;p24">
            <a:extLst>
              <a:ext uri="{FF2B5EF4-FFF2-40B4-BE49-F238E27FC236}">
                <a16:creationId xmlns:a16="http://schemas.microsoft.com/office/drawing/2014/main" id="{D953659E-DC70-2AC2-CEC4-D722657FFCF4}"/>
              </a:ext>
            </a:extLst>
          </p:cNvPr>
          <p:cNvGrpSpPr/>
          <p:nvPr/>
        </p:nvGrpSpPr>
        <p:grpSpPr>
          <a:xfrm>
            <a:off x="1013199" y="2283881"/>
            <a:ext cx="1601127" cy="850200"/>
            <a:chOff x="1013199" y="2283881"/>
            <a:chExt cx="1601127" cy="850200"/>
          </a:xfrm>
        </p:grpSpPr>
        <p:sp>
          <p:nvSpPr>
            <p:cNvPr id="402" name="Google Shape;402;p24">
              <a:extLst>
                <a:ext uri="{FF2B5EF4-FFF2-40B4-BE49-F238E27FC236}">
                  <a16:creationId xmlns:a16="http://schemas.microsoft.com/office/drawing/2014/main" id="{7D01B991-0EFB-20C1-47EC-FD3F9A513D3F}"/>
                </a:ext>
              </a:extLst>
            </p:cNvPr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04" name="Google Shape;404;p24">
              <a:extLst>
                <a:ext uri="{FF2B5EF4-FFF2-40B4-BE49-F238E27FC236}">
                  <a16:creationId xmlns:a16="http://schemas.microsoft.com/office/drawing/2014/main" id="{69F968FE-3800-1A39-7BCB-D3EA019207DC}"/>
                </a:ext>
              </a:extLst>
            </p:cNvPr>
            <p:cNvSpPr txBox="1"/>
            <p:nvPr/>
          </p:nvSpPr>
          <p:spPr>
            <a:xfrm>
              <a:off x="1013199" y="2649581"/>
              <a:ext cx="1601127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Improve value of new hires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06" name="Google Shape;406;p24">
            <a:extLst>
              <a:ext uri="{FF2B5EF4-FFF2-40B4-BE49-F238E27FC236}">
                <a16:creationId xmlns:a16="http://schemas.microsoft.com/office/drawing/2014/main" id="{5E6229FB-BEB2-C01B-25A9-EE83AAB30A10}"/>
              </a:ext>
            </a:extLst>
          </p:cNvPr>
          <p:cNvGrpSpPr/>
          <p:nvPr/>
        </p:nvGrpSpPr>
        <p:grpSpPr>
          <a:xfrm>
            <a:off x="2916535" y="2283881"/>
            <a:ext cx="1470600" cy="843930"/>
            <a:chOff x="2916535" y="2283881"/>
            <a:chExt cx="1470600" cy="843930"/>
          </a:xfrm>
        </p:grpSpPr>
        <p:sp>
          <p:nvSpPr>
            <p:cNvPr id="407" name="Google Shape;407;p24">
              <a:extLst>
                <a:ext uri="{FF2B5EF4-FFF2-40B4-BE49-F238E27FC236}">
                  <a16:creationId xmlns:a16="http://schemas.microsoft.com/office/drawing/2014/main" id="{035425AC-3086-D00A-5072-88789B3A6A77}"/>
                </a:ext>
              </a:extLst>
            </p:cNvPr>
            <p:cNvSpPr txBox="1"/>
            <p:nvPr/>
          </p:nvSpPr>
          <p:spPr>
            <a:xfrm>
              <a:off x="3273085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09" name="Google Shape;409;p24">
              <a:extLst>
                <a:ext uri="{FF2B5EF4-FFF2-40B4-BE49-F238E27FC236}">
                  <a16:creationId xmlns:a16="http://schemas.microsoft.com/office/drawing/2014/main" id="{7F09394C-E640-4450-BB43-A7DE5F6704A4}"/>
                </a:ext>
              </a:extLst>
            </p:cNvPr>
            <p:cNvSpPr txBox="1"/>
            <p:nvPr/>
          </p:nvSpPr>
          <p:spPr>
            <a:xfrm>
              <a:off x="2916535" y="2643311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Reduce need of suitable mentors for training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11" name="Google Shape;411;p24">
            <a:extLst>
              <a:ext uri="{FF2B5EF4-FFF2-40B4-BE49-F238E27FC236}">
                <a16:creationId xmlns:a16="http://schemas.microsoft.com/office/drawing/2014/main" id="{8A6D5087-98F9-262A-ED50-77D6AF64EA41}"/>
              </a:ext>
            </a:extLst>
          </p:cNvPr>
          <p:cNvGrpSpPr/>
          <p:nvPr/>
        </p:nvGrpSpPr>
        <p:grpSpPr>
          <a:xfrm>
            <a:off x="4756107" y="2283881"/>
            <a:ext cx="1470600" cy="859684"/>
            <a:chOff x="4756107" y="2283881"/>
            <a:chExt cx="1470600" cy="859684"/>
          </a:xfrm>
        </p:grpSpPr>
        <p:sp>
          <p:nvSpPr>
            <p:cNvPr id="412" name="Google Shape;412;p24">
              <a:extLst>
                <a:ext uri="{FF2B5EF4-FFF2-40B4-BE49-F238E27FC236}">
                  <a16:creationId xmlns:a16="http://schemas.microsoft.com/office/drawing/2014/main" id="{703EADB4-51EF-2A80-4287-471A69AC345B}"/>
                </a:ext>
              </a:extLst>
            </p:cNvPr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14" name="Google Shape;414;p24">
              <a:extLst>
                <a:ext uri="{FF2B5EF4-FFF2-40B4-BE49-F238E27FC236}">
                  <a16:creationId xmlns:a16="http://schemas.microsoft.com/office/drawing/2014/main" id="{4B16CFAF-ED90-134D-0DAA-74DA5CE9C516}"/>
                </a:ext>
              </a:extLst>
            </p:cNvPr>
            <p:cNvSpPr txBox="1"/>
            <p:nvPr/>
          </p:nvSpPr>
          <p:spPr>
            <a:xfrm>
              <a:off x="4756107" y="2659065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Increase long-term profit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49" name="Google Shape;449;p24">
            <a:extLst>
              <a:ext uri="{FF2B5EF4-FFF2-40B4-BE49-F238E27FC236}">
                <a16:creationId xmlns:a16="http://schemas.microsoft.com/office/drawing/2014/main" id="{A16826E3-C1CC-6933-CA3D-68A01A701EEB}"/>
              </a:ext>
            </a:extLst>
          </p:cNvPr>
          <p:cNvGrpSpPr/>
          <p:nvPr/>
        </p:nvGrpSpPr>
        <p:grpSpPr>
          <a:xfrm>
            <a:off x="6595679" y="2283881"/>
            <a:ext cx="1470600" cy="843930"/>
            <a:chOff x="6595679" y="2283881"/>
            <a:chExt cx="1470600" cy="843930"/>
          </a:xfrm>
        </p:grpSpPr>
        <p:sp>
          <p:nvSpPr>
            <p:cNvPr id="450" name="Google Shape;450;p24">
              <a:extLst>
                <a:ext uri="{FF2B5EF4-FFF2-40B4-BE49-F238E27FC236}">
                  <a16:creationId xmlns:a16="http://schemas.microsoft.com/office/drawing/2014/main" id="{F1F67047-2AF8-13C0-3BAD-A23E5A0164B9}"/>
                </a:ext>
              </a:extLst>
            </p:cNvPr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452" name="Google Shape;452;p24">
              <a:extLst>
                <a:ext uri="{FF2B5EF4-FFF2-40B4-BE49-F238E27FC236}">
                  <a16:creationId xmlns:a16="http://schemas.microsoft.com/office/drawing/2014/main" id="{E54A034E-DD9C-4A19-46B8-3351FDBDED5A}"/>
                </a:ext>
              </a:extLst>
            </p:cNvPr>
            <p:cNvSpPr txBox="1"/>
            <p:nvPr/>
          </p:nvSpPr>
          <p:spPr>
            <a:xfrm>
              <a:off x="6595679" y="2643311"/>
              <a:ext cx="1470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Easy to use tools and readily available support</a:t>
              </a:r>
            </a:p>
          </p:txBody>
        </p:sp>
      </p:grpSp>
      <p:cxnSp>
        <p:nvCxnSpPr>
          <p:cNvPr id="455" name="Google Shape;455;p24">
            <a:extLst>
              <a:ext uri="{FF2B5EF4-FFF2-40B4-BE49-F238E27FC236}">
                <a16:creationId xmlns:a16="http://schemas.microsoft.com/office/drawing/2014/main" id="{13B0A552-3123-239A-A3F2-2E57CC48DD99}"/>
              </a:ext>
            </a:extLst>
          </p:cNvPr>
          <p:cNvCxnSpPr>
            <a:cxnSpLocks/>
            <a:stCxn id="400" idx="2"/>
            <a:endCxn id="402" idx="0"/>
          </p:cNvCxnSpPr>
          <p:nvPr/>
        </p:nvCxnSpPr>
        <p:spPr>
          <a:xfrm rot="5400000">
            <a:off x="2876388" y="588268"/>
            <a:ext cx="632989" cy="275823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>
            <a:extLst>
              <a:ext uri="{FF2B5EF4-FFF2-40B4-BE49-F238E27FC236}">
                <a16:creationId xmlns:a16="http://schemas.microsoft.com/office/drawing/2014/main" id="{CA3B5F4E-6ED9-2786-5E87-8861A278566F}"/>
              </a:ext>
            </a:extLst>
          </p:cNvPr>
          <p:cNvCxnSpPr>
            <a:cxnSpLocks/>
            <a:stCxn id="400" idx="2"/>
            <a:endCxn id="407" idx="0"/>
          </p:cNvCxnSpPr>
          <p:nvPr/>
        </p:nvCxnSpPr>
        <p:spPr>
          <a:xfrm rot="5400000">
            <a:off x="3795799" y="1507679"/>
            <a:ext cx="632989" cy="9194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>
            <a:extLst>
              <a:ext uri="{FF2B5EF4-FFF2-40B4-BE49-F238E27FC236}">
                <a16:creationId xmlns:a16="http://schemas.microsoft.com/office/drawing/2014/main" id="{22A43C9A-7E33-7AA9-05A6-ACB35BB555B1}"/>
              </a:ext>
            </a:extLst>
          </p:cNvPr>
          <p:cNvCxnSpPr>
            <a:cxnSpLocks/>
            <a:stCxn id="400" idx="2"/>
            <a:endCxn id="412" idx="0"/>
          </p:cNvCxnSpPr>
          <p:nvPr/>
        </p:nvCxnSpPr>
        <p:spPr>
          <a:xfrm rot="16200000" flipH="1">
            <a:off x="4715209" y="1507682"/>
            <a:ext cx="632989" cy="9194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>
            <a:extLst>
              <a:ext uri="{FF2B5EF4-FFF2-40B4-BE49-F238E27FC236}">
                <a16:creationId xmlns:a16="http://schemas.microsoft.com/office/drawing/2014/main" id="{723E8820-AFBE-4CD0-12BC-FBF7B7562C4C}"/>
              </a:ext>
            </a:extLst>
          </p:cNvPr>
          <p:cNvCxnSpPr>
            <a:cxnSpLocks/>
            <a:stCxn id="400" idx="2"/>
            <a:endCxn id="450" idx="0"/>
          </p:cNvCxnSpPr>
          <p:nvPr/>
        </p:nvCxnSpPr>
        <p:spPr>
          <a:xfrm rot="16200000" flipH="1">
            <a:off x="5634620" y="588271"/>
            <a:ext cx="632989" cy="27582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F2C0A67-6AAA-D6F8-7FBB-124F0F5E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Google Shape;400;p24">
            <a:extLst>
              <a:ext uri="{FF2B5EF4-FFF2-40B4-BE49-F238E27FC236}">
                <a16:creationId xmlns:a16="http://schemas.microsoft.com/office/drawing/2014/main" id="{404143FD-BBCC-93F6-E1F8-40B16F3AFE44}"/>
              </a:ext>
            </a:extLst>
          </p:cNvPr>
          <p:cNvSpPr txBox="1"/>
          <p:nvPr/>
        </p:nvSpPr>
        <p:spPr>
          <a:xfrm>
            <a:off x="1591676" y="4062392"/>
            <a:ext cx="5960648" cy="54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Having a people-free environment dedicated to empowering individuals in honing their interviewing and social skills</a:t>
            </a:r>
            <a:endParaRPr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47161415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F9612703AB1245B110929651DA4EFF" ma:contentTypeVersion="10" ma:contentTypeDescription="Create a new document." ma:contentTypeScope="" ma:versionID="ecf2fada5d55cdb3950e5f558f164afc">
  <xsd:schema xmlns:xsd="http://www.w3.org/2001/XMLSchema" xmlns:xs="http://www.w3.org/2001/XMLSchema" xmlns:p="http://schemas.microsoft.com/office/2006/metadata/properties" xmlns:ns2="2d8c896a-2c7a-453c-a372-c5a9d996764a" targetNamespace="http://schemas.microsoft.com/office/2006/metadata/properties" ma:root="true" ma:fieldsID="27dc19fd6429b261af21789178676c87" ns2:_="">
    <xsd:import namespace="2d8c896a-2c7a-453c-a372-c5a9d996764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c896a-2c7a-453c-a372-c5a9d996764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f85decb-1301-438d-8b3f-81c7864c2a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8c896a-2c7a-453c-a372-c5a9d996764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17870DE-3660-4A04-9EAE-EC3BF594509F}"/>
</file>

<file path=customXml/itemProps2.xml><?xml version="1.0" encoding="utf-8"?>
<ds:datastoreItem xmlns:ds="http://schemas.openxmlformats.org/officeDocument/2006/customXml" ds:itemID="{9F2384B4-C8AA-43D8-AA08-8AEFDDD11BD4}"/>
</file>

<file path=customXml/itemProps3.xml><?xml version="1.0" encoding="utf-8"?>
<ds:datastoreItem xmlns:ds="http://schemas.openxmlformats.org/officeDocument/2006/customXml" ds:itemID="{2382FEDA-CB1C-467C-BDE7-9E6C8E516E7D}"/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383</Words>
  <Application>Microsoft Macintosh PowerPoint</Application>
  <PresentationFormat>On-screen Show (16:9)</PresentationFormat>
  <Paragraphs>87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Condensed Light</vt:lpstr>
      <vt:lpstr>Fira Sans Condensed</vt:lpstr>
      <vt:lpstr>Arial</vt:lpstr>
      <vt:lpstr>Anaheim</vt:lpstr>
      <vt:lpstr>Rajdhani</vt:lpstr>
      <vt:lpstr>Fira Sans Condensed Light</vt:lpstr>
      <vt:lpstr>AI Tech Agency Infographics by Slidesgo</vt:lpstr>
      <vt:lpstr>InterViewR</vt:lpstr>
      <vt:lpstr>WHAT IS INTERVIEWR?</vt:lpstr>
      <vt:lpstr>KEYPOINTS</vt:lpstr>
      <vt:lpstr>Business</vt:lpstr>
      <vt:lpstr>Market Opportunities</vt:lpstr>
      <vt:lpstr>Market Opportunities</vt:lpstr>
      <vt:lpstr>PowerPoint Presentation</vt:lpstr>
      <vt:lpstr>PERSONA</vt:lpstr>
      <vt:lpstr>PowerPoint Presentation</vt:lpstr>
      <vt:lpstr>Bussiness Model</vt:lpstr>
      <vt:lpstr>Tech</vt:lpstr>
      <vt:lpstr>APPLICATION TYPE</vt:lpstr>
      <vt:lpstr>APPLICATION INFRASTRUCTURE</vt:lpstr>
      <vt:lpstr>INNOVATION</vt:lpstr>
      <vt:lpstr>AI MODEL ACCURACY</vt:lpstr>
      <vt:lpstr>DEMO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InterViewR</dc:title>
  <cp:lastModifiedBy>eduard david</cp:lastModifiedBy>
  <cp:revision>9</cp:revision>
  <dcterms:modified xsi:type="dcterms:W3CDTF">2024-01-22T14:14:26Z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0x0101006EF9612703AB1245B110929651DA4EFF</vt:lpwstr>
  </property>
</Properties>
</file>